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25400" cap="flat">
              <a:solidFill>
                <a:srgbClr val="66635E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D6D5CB"/>
              </a:solidFill>
              <a:prstDash val="solid"/>
              <a:miter lim="400000"/>
            </a:ln>
          </a:left>
          <a:right>
            <a:ln w="12700" cap="flat">
              <a:solidFill>
                <a:srgbClr val="D6D5CB"/>
              </a:solidFill>
              <a:prstDash val="solid"/>
              <a:miter lim="400000"/>
            </a:ln>
          </a:right>
          <a:top>
            <a:ln w="12700" cap="flat">
              <a:solidFill>
                <a:srgbClr val="D6D5CB"/>
              </a:solidFill>
              <a:prstDash val="solid"/>
              <a:miter lim="400000"/>
            </a:ln>
          </a:top>
          <a:bottom>
            <a:ln w="12700" cap="flat">
              <a:solidFill>
                <a:srgbClr val="D6D5CB"/>
              </a:solidFill>
              <a:prstDash val="solid"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EADA0"/>
              </a:solidFill>
              <a:prstDash val="solid"/>
              <a:miter lim="400000"/>
            </a:ln>
          </a:left>
          <a:right>
            <a:ln w="12700" cap="flat">
              <a:solidFill>
                <a:srgbClr val="AEADA0"/>
              </a:solidFill>
              <a:prstDash val="solid"/>
              <a:miter lim="400000"/>
            </a:ln>
          </a:right>
          <a:top>
            <a:ln w="12700" cap="flat">
              <a:solidFill>
                <a:srgbClr val="AEADA0"/>
              </a:solidFill>
              <a:prstDash val="solid"/>
              <a:miter lim="400000"/>
            </a:ln>
          </a:top>
          <a:bottom>
            <a:ln w="12700" cap="flat">
              <a:solidFill>
                <a:srgbClr val="AEADA0"/>
              </a:solidFill>
              <a:prstDash val="solid"/>
              <a:miter lim="400000"/>
            </a:ln>
          </a:bottom>
          <a:insideH>
            <a:ln w="12700" cap="flat">
              <a:solidFill>
                <a:srgbClr val="AEADA0"/>
              </a:solidFill>
              <a:prstDash val="solid"/>
              <a:miter lim="400000"/>
            </a:ln>
          </a:insideH>
          <a:insideV>
            <a:ln w="12700" cap="flat">
              <a:solidFill>
                <a:srgbClr val="AEADA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83827D"/>
              </a:solidFill>
              <a:prstDash val="solid"/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rgbClr val="83827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flat">
              <a:solidFill>
                <a:srgbClr val="83827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3827D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0" d="100"/>
          <a:sy n="30" d="100"/>
        </p:scale>
        <p:origin x="-1134" y="-8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Workbook6.xlsx"/><Relationship Id="rId1" Type="http://schemas.openxmlformats.org/officeDocument/2006/relationships/image" Target="../media/image6.png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Workbook7.xlsx"/><Relationship Id="rId1" Type="http://schemas.openxmlformats.org/officeDocument/2006/relationships/image" Target="../media/image6.png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0.28840000000000005"/>
          <c:y val="6.2619799999999989E-2"/>
          <c:w val="0.69081900000000007"/>
          <c:h val="0.836592"/>
        </c:manualLayout>
      </c:layout>
      <c:barChart>
        <c:barDir val="bar"/>
        <c:grouping val="clustered"/>
        <c:ser>
          <c:idx val="0"/>
          <c:order val="0"/>
          <c:tx>
            <c:strRef>
              <c:f>Sheet1!$A$2</c:f>
            </c:strRef>
          </c:tx>
          <c:spPr>
            <a:solidFill>
              <a:srgbClr val="2E578C"/>
            </a:solidFill>
            <a:ln w="12700" cap="flat">
              <a:noFill/>
              <a:miter lim="400000"/>
            </a:ln>
            <a:effectLst/>
          </c:spPr>
          <c:cat>
            <c:strRef>
              <c:f>Sheet1!$B$1:$H$1</c:f>
              <c:strCache>
                <c:ptCount val="7"/>
                <c:pt idx="0">
                  <c:v>Avoch &amp; Killen</c:v>
                </c:pt>
                <c:pt idx="1">
                  <c:v>Cromarty &amp; District</c:v>
                </c:pt>
                <c:pt idx="2">
                  <c:v>Ferintosh</c:v>
                </c:pt>
                <c:pt idx="3">
                  <c:v>Fortrose &amp; Rosemarkie</c:v>
                </c:pt>
                <c:pt idx="4">
                  <c:v>Killearnan</c:v>
                </c:pt>
                <c:pt idx="5">
                  <c:v>Knockbain</c:v>
                </c:pt>
                <c:pt idx="6">
                  <c:v>Resolis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63</c:v>
                </c:pt>
                <c:pt idx="1">
                  <c:v>32</c:v>
                </c:pt>
                <c:pt idx="2">
                  <c:v>91</c:v>
                </c:pt>
                <c:pt idx="3">
                  <c:v>115</c:v>
                </c:pt>
                <c:pt idx="4">
                  <c:v>5</c:v>
                </c:pt>
                <c:pt idx="5">
                  <c:v>57</c:v>
                </c:pt>
                <c:pt idx="6">
                  <c:v>12</c:v>
                </c:pt>
              </c:numCache>
            </c:numRef>
          </c:val>
        </c:ser>
        <c:gapWidth val="40"/>
        <c:overlap val="-10"/>
        <c:axId val="66266624"/>
        <c:axId val="125799808"/>
      </c:barChart>
      <c:catAx>
        <c:axId val="66266624"/>
        <c:scaling>
          <c:orientation val="maxMin"/>
        </c:scaling>
        <c:axPos val="l"/>
        <c:numFmt formatCode="General" sourceLinked="0"/>
        <c:maj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2200" b="1" i="0" u="none" strike="noStrike">
                <a:solidFill>
                  <a:srgbClr val="818181"/>
                </a:solidFill>
                <a:latin typeface="Helvetica Neue"/>
              </a:defRPr>
            </a:pPr>
            <a:endParaRPr lang="en-US"/>
          </a:p>
        </c:txPr>
        <c:crossAx val="125799808"/>
        <c:crosses val="autoZero"/>
        <c:auto val="1"/>
        <c:lblAlgn val="ctr"/>
        <c:lblOffset val="100"/>
        <c:noMultiLvlLbl val="1"/>
      </c:catAx>
      <c:valAx>
        <c:axId val="125799808"/>
        <c:scaling>
          <c:orientation val="minMax"/>
        </c:scaling>
        <c:axPos val="t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200" b="0" i="0" u="none" strike="noStrike">
                <a:solidFill>
                  <a:srgbClr val="818181"/>
                </a:solidFill>
                <a:latin typeface="Helvetica Neue"/>
              </a:defRPr>
            </a:pPr>
            <a:endParaRPr lang="en-US"/>
          </a:p>
        </c:txPr>
        <c:crossAx val="66266624"/>
        <c:crosses val="autoZero"/>
        <c:crossBetween val="between"/>
        <c:majorUnit val="30"/>
        <c:minorUnit val="15"/>
      </c:valAx>
      <c:spPr>
        <a:solidFill>
          <a:srgbClr val="73FCD6"/>
        </a:solidFill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0.23329700000000003"/>
          <c:y val="5.000000000000001E-3"/>
          <c:w val="0.46419499999999997"/>
          <c:h val="0.79819700000000005"/>
        </c:manualLayout>
      </c:layout>
      <c:pieChart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4D8178"/>
            </a:solidFill>
            <a:ln w="12700" cap="flat">
              <a:noFill/>
              <a:miter lim="400000"/>
            </a:ln>
            <a:effectLst/>
          </c:spPr>
          <c:dPt>
            <c:idx val="0"/>
          </c:dPt>
          <c:dPt>
            <c:idx val="1"/>
            <c:spPr>
              <a:solidFill>
                <a:srgbClr val="95BC89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spPr>
              <a:solidFill>
                <a:srgbClr val="2F524F"/>
              </a:solidFill>
              <a:ln w="12700" cap="flat">
                <a:noFill/>
                <a:miter lim="400000"/>
              </a:ln>
              <a:effectLst/>
            </c:spPr>
          </c:dPt>
          <c:dLbls>
            <c:numFmt formatCode="#,##0%" sourceLinked="0"/>
            <c:txPr>
              <a:bodyPr/>
              <a:lstStyle/>
              <a:p>
                <a:pPr>
                  <a:defRPr sz="300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en-US"/>
              </a:p>
            </c:txPr>
            <c:dLblPos val="ctr"/>
            <c:showPercent val="1"/>
            <c:showLeaderLines val="1"/>
            <c:leaderLines>
              <c:spPr>
                <a:ln w="6350" cap="flat">
                  <a:solidFill>
                    <a:srgbClr val="818181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Sheet1!$B$1:$D$1</c:f>
              <c:strCache>
                <c:ptCount val="3"/>
                <c:pt idx="0">
                  <c:v>Yes</c:v>
                </c:pt>
                <c:pt idx="1">
                  <c:v>No, all businesses should be doing this</c:v>
                </c:pt>
                <c:pt idx="2">
                  <c:v>No, my favourite businesses already do this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193</c:v>
                </c:pt>
                <c:pt idx="1">
                  <c:v>147</c:v>
                </c:pt>
                <c:pt idx="2">
                  <c:v>31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"/>
          <c:y val="0.81042400000000003"/>
          <c:w val="1"/>
          <c:h val="0.1895760000000000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200" b="1" i="0" u="none" strike="noStrike">
              <a:solidFill>
                <a:srgbClr val="818181"/>
              </a:solidFill>
              <a:latin typeface="Helvetica Neue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0.12922700000000001"/>
          <c:y val="6.4145200000000013E-2"/>
          <c:w val="0.84943800000000003"/>
          <c:h val="0.83291599999999999"/>
        </c:manualLayout>
      </c:layout>
      <c:barChart>
        <c:barDir val="bar"/>
        <c:grouping val="clustered"/>
        <c:ser>
          <c:idx val="0"/>
          <c:order val="0"/>
          <c:tx>
            <c:strRef>
              <c:f>Sheet1!$A$2</c:f>
            </c:strRef>
          </c:tx>
          <c:spPr>
            <a:solidFill>
              <a:srgbClr val="2E578C"/>
            </a:solidFill>
            <a:ln w="12700" cap="flat">
              <a:noFill/>
              <a:miter lim="400000"/>
            </a:ln>
            <a:effectLst/>
          </c:spPr>
          <c:cat>
            <c:strRef>
              <c:f>Sheet1!$B$1:$I$1</c:f>
              <c:strCache>
                <c:ptCount val="8"/>
                <c:pt idx="0">
                  <c:v>Under 18</c:v>
                </c:pt>
                <c:pt idx="1">
                  <c:v>18-24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65+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7"/>
                <c:pt idx="0">
                  <c:v>3</c:v>
                </c:pt>
                <c:pt idx="1">
                  <c:v>13</c:v>
                </c:pt>
                <c:pt idx="2">
                  <c:v>21</c:v>
                </c:pt>
                <c:pt idx="3">
                  <c:v>59</c:v>
                </c:pt>
                <c:pt idx="4">
                  <c:v>77</c:v>
                </c:pt>
                <c:pt idx="5">
                  <c:v>101</c:v>
                </c:pt>
                <c:pt idx="6">
                  <c:v>103</c:v>
                </c:pt>
              </c:numCache>
            </c:numRef>
          </c:val>
        </c:ser>
        <c:gapWidth val="40"/>
        <c:overlap val="-10"/>
        <c:axId val="44787584"/>
        <c:axId val="44789120"/>
      </c:barChart>
      <c:catAx>
        <c:axId val="44787584"/>
        <c:scaling>
          <c:orientation val="maxMin"/>
        </c:scaling>
        <c:axPos val="l"/>
        <c:numFmt formatCode="General" sourceLinked="0"/>
        <c:maj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2200" b="1" i="0" u="none" strike="noStrike">
                <a:solidFill>
                  <a:srgbClr val="818181"/>
                </a:solidFill>
                <a:latin typeface="Helvetica Neue"/>
              </a:defRPr>
            </a:pPr>
            <a:endParaRPr lang="en-US"/>
          </a:p>
        </c:txPr>
        <c:crossAx val="44789120"/>
        <c:crosses val="autoZero"/>
        <c:auto val="1"/>
        <c:lblAlgn val="ctr"/>
        <c:lblOffset val="100"/>
        <c:noMultiLvlLbl val="1"/>
      </c:catAx>
      <c:valAx>
        <c:axId val="44789120"/>
        <c:scaling>
          <c:orientation val="minMax"/>
        </c:scaling>
        <c:axPos val="t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200" b="0" i="0" u="none" strike="noStrike">
                <a:solidFill>
                  <a:srgbClr val="818181"/>
                </a:solidFill>
                <a:latin typeface="Helvetica Neue"/>
              </a:defRPr>
            </a:pPr>
            <a:endParaRPr lang="en-US"/>
          </a:p>
        </c:txPr>
        <c:crossAx val="44787584"/>
        <c:crosses val="autoZero"/>
        <c:crossBetween val="between"/>
        <c:majorUnit val="30"/>
        <c:minorUnit val="15"/>
      </c:valAx>
      <c:spPr>
        <a:solidFill>
          <a:srgbClr val="73FCD6"/>
        </a:solidFill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6.0905300000000002E-2"/>
          <c:y val="6.153030000000001E-2"/>
          <c:w val="0.87871700000000008"/>
          <c:h val="0.8386610000000001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ln w="76200" cap="flat">
              <a:solidFill>
                <a:srgbClr val="5A5F7B"/>
              </a:solidFill>
              <a:prstDash val="solid"/>
              <a:miter lim="400000"/>
            </a:ln>
            <a:effectLst/>
          </c:spPr>
          <c:marker>
            <c:symbol val="circle"/>
            <c:size val="14"/>
            <c:spPr>
              <a:solidFill>
                <a:srgbClr val="E0E0D8"/>
              </a:solidFill>
              <a:ln w="76200" cap="flat">
                <a:solidFill>
                  <a:srgbClr val="5A5F7B"/>
                </a:solidFill>
                <a:prstDash val="solid"/>
                <a:miter lim="400000"/>
              </a:ln>
              <a:effectLst/>
            </c:spPr>
          </c:marker>
          <c:cat>
            <c:strRef>
              <c:f>Sheet1!$B$1:$F$1</c:f>
              <c:strCache>
                <c:ptCount val="5"/>
                <c:pt idx="0">
                  <c:v>Not at all</c:v>
                </c:pt>
                <c:pt idx="1">
                  <c:v>A little</c:v>
                </c:pt>
                <c:pt idx="2">
                  <c:v>A moderate amount</c:v>
                </c:pt>
                <c:pt idx="3">
                  <c:v>A lot</c:v>
                </c:pt>
                <c:pt idx="4">
                  <c:v>A great deal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6</c:v>
                </c:pt>
                <c:pt idx="1">
                  <c:v>26</c:v>
                </c:pt>
                <c:pt idx="2">
                  <c:v>82</c:v>
                </c:pt>
                <c:pt idx="3">
                  <c:v>122</c:v>
                </c:pt>
                <c:pt idx="4">
                  <c:v>142</c:v>
                </c:pt>
              </c:numCache>
            </c:numRef>
          </c:val>
        </c:ser>
        <c:marker val="1"/>
        <c:axId val="44813312"/>
        <c:axId val="44847872"/>
      </c:lineChart>
      <c:catAx>
        <c:axId val="44813312"/>
        <c:scaling>
          <c:orientation val="minMax"/>
        </c:scaling>
        <c:axPos val="b"/>
        <c:numFmt formatCode="General" sourceLinked="0"/>
        <c:maj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1900" b="1" i="0" u="none" strike="noStrike">
                <a:solidFill>
                  <a:srgbClr val="818181"/>
                </a:solidFill>
                <a:latin typeface="Helvetica Neue"/>
              </a:defRPr>
            </a:pPr>
            <a:endParaRPr lang="en-US"/>
          </a:p>
        </c:txPr>
        <c:crossAx val="44847872"/>
        <c:crosses val="autoZero"/>
        <c:auto val="1"/>
        <c:lblAlgn val="ctr"/>
        <c:lblOffset val="100"/>
        <c:noMultiLvlLbl val="1"/>
      </c:catAx>
      <c:valAx>
        <c:axId val="44847872"/>
        <c:scaling>
          <c:orientation val="minMax"/>
        </c:scaling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200" b="0" i="0" u="none" strike="noStrike">
                <a:solidFill>
                  <a:srgbClr val="818181"/>
                </a:solidFill>
                <a:latin typeface="Helvetica Neue"/>
              </a:defRPr>
            </a:pPr>
            <a:endParaRPr lang="en-US"/>
          </a:p>
        </c:txPr>
        <c:crossAx val="44813312"/>
        <c:crosses val="autoZero"/>
        <c:crossBetween val="between"/>
        <c:majorUnit val="40"/>
        <c:minorUnit val="2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6.4547599999999997E-2"/>
          <c:y val="3.6719700000000008E-2"/>
          <c:w val="0.93045199999999995"/>
          <c:h val="0.66560700000000017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5E86B8"/>
            </a:solidFill>
            <a:ln w="12700" cap="flat">
              <a:noFill/>
              <a:miter lim="400000"/>
            </a:ln>
            <a:effectLst/>
          </c:spPr>
          <c:cat>
            <c:strRef>
              <c:f>Sheet1!$B$1:$I$1</c:f>
              <c:strCache>
                <c:ptCount val="8"/>
                <c:pt idx="0">
                  <c:v>Fishing gear</c:v>
                </c:pt>
                <c:pt idx="1">
                  <c:v>Fly-tipping (business)</c:v>
                </c:pt>
                <c:pt idx="2">
                  <c:v>Paper</c:v>
                </c:pt>
                <c:pt idx="3">
                  <c:v>Cigarette packaging</c:v>
                </c:pt>
                <c:pt idx="4">
                  <c:v>Cigarette butts</c:v>
                </c:pt>
                <c:pt idx="5">
                  <c:v>Fly-tipping (household)</c:v>
                </c:pt>
                <c:pt idx="6">
                  <c:v>Tissues/wipes</c:v>
                </c:pt>
                <c:pt idx="7">
                  <c:v>Glass bottles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1</c:v>
                </c:pt>
                <c:pt idx="1">
                  <c:v>25</c:v>
                </c:pt>
                <c:pt idx="2">
                  <c:v>38</c:v>
                </c:pt>
                <c:pt idx="3">
                  <c:v>47</c:v>
                </c:pt>
                <c:pt idx="4">
                  <c:v>78</c:v>
                </c:pt>
                <c:pt idx="5">
                  <c:v>87</c:v>
                </c:pt>
                <c:pt idx="6">
                  <c:v>99</c:v>
                </c:pt>
                <c:pt idx="7">
                  <c:v>106</c:v>
                </c:pt>
              </c:numCache>
            </c:numRef>
          </c:val>
        </c:ser>
        <c:gapWidth val="40"/>
        <c:overlap val="-10"/>
        <c:axId val="44925312"/>
        <c:axId val="44926848"/>
      </c:barChart>
      <c:catAx>
        <c:axId val="44925312"/>
        <c:scaling>
          <c:orientation val="minMax"/>
        </c:scaling>
        <c:axPos val="b"/>
        <c:numFmt formatCode="General" sourceLinked="0"/>
        <c:maj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-2700000"/>
          <a:lstStyle/>
          <a:p>
            <a:pPr>
              <a:defRPr sz="1500" b="1" i="0" u="none" strike="noStrike">
                <a:solidFill>
                  <a:srgbClr val="818181"/>
                </a:solidFill>
                <a:latin typeface="Helvetica Neue"/>
              </a:defRPr>
            </a:pPr>
            <a:endParaRPr lang="en-US"/>
          </a:p>
        </c:txPr>
        <c:crossAx val="44926848"/>
        <c:crosses val="autoZero"/>
        <c:auto val="1"/>
        <c:lblAlgn val="ctr"/>
        <c:lblOffset val="100"/>
        <c:noMultiLvlLbl val="1"/>
      </c:catAx>
      <c:valAx>
        <c:axId val="44926848"/>
        <c:scaling>
          <c:orientation val="minMax"/>
        </c:scaling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200" b="0" i="0" u="none" strike="noStrike">
                <a:solidFill>
                  <a:srgbClr val="818181"/>
                </a:solidFill>
                <a:latin typeface="Helvetica Neue"/>
              </a:defRPr>
            </a:pPr>
            <a:endParaRPr lang="en-US"/>
          </a:p>
        </c:txPr>
        <c:crossAx val="44925312"/>
        <c:crosses val="autoZero"/>
        <c:crossBetween val="between"/>
        <c:majorUnit val="30"/>
        <c:minorUnit val="15"/>
      </c:valAx>
      <c:spPr>
        <a:solidFill>
          <a:srgbClr val="FFFFFF"/>
        </a:solidFill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6.3676999999999997E-2"/>
          <c:y val="3.6598000000000006E-2"/>
          <c:w val="0.93132300000000001"/>
          <c:h val="0.6633590000000001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5E86B8"/>
            </a:solidFill>
            <a:ln w="12700" cap="flat">
              <a:noFill/>
              <a:miter lim="400000"/>
            </a:ln>
            <a:effectLst/>
          </c:spPr>
          <c:cat>
            <c:strRef>
              <c:f>Sheet1!$B$1:$H$1</c:f>
              <c:strCache>
                <c:ptCount val="7"/>
                <c:pt idx="0">
                  <c:v>Plastic bags</c:v>
                </c:pt>
                <c:pt idx="1">
                  <c:v>PPE (masks/gloves)</c:v>
                </c:pt>
                <c:pt idx="2">
                  <c:v>Metal cans</c:v>
                </c:pt>
                <c:pt idx="3">
                  <c:v>Crisps/sweet wrappers</c:v>
                </c:pt>
                <c:pt idx="4">
                  <c:v>Takeaway packaging</c:v>
                </c:pt>
                <c:pt idx="5">
                  <c:v>Dog waste</c:v>
                </c:pt>
                <c:pt idx="6">
                  <c:v>Plastic bottles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115</c:v>
                </c:pt>
                <c:pt idx="1">
                  <c:v>148</c:v>
                </c:pt>
                <c:pt idx="2">
                  <c:v>239</c:v>
                </c:pt>
                <c:pt idx="3">
                  <c:v>240</c:v>
                </c:pt>
                <c:pt idx="4">
                  <c:v>256</c:v>
                </c:pt>
                <c:pt idx="5">
                  <c:v>268</c:v>
                </c:pt>
                <c:pt idx="6">
                  <c:v>275</c:v>
                </c:pt>
              </c:numCache>
            </c:numRef>
          </c:val>
        </c:ser>
        <c:gapWidth val="40"/>
        <c:overlap val="-10"/>
        <c:axId val="44979712"/>
        <c:axId val="44981248"/>
      </c:barChart>
      <c:catAx>
        <c:axId val="44979712"/>
        <c:scaling>
          <c:orientation val="minMax"/>
        </c:scaling>
        <c:axPos val="b"/>
        <c:numFmt formatCode="General" sourceLinked="0"/>
        <c:maj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-2700000"/>
          <a:lstStyle/>
          <a:p>
            <a:pPr>
              <a:defRPr sz="1500" b="1" i="0" u="none" strike="noStrike">
                <a:solidFill>
                  <a:srgbClr val="818181"/>
                </a:solidFill>
                <a:latin typeface="Helvetica Neue"/>
              </a:defRPr>
            </a:pPr>
            <a:endParaRPr lang="en-US"/>
          </a:p>
        </c:txPr>
        <c:crossAx val="44981248"/>
        <c:crosses val="autoZero"/>
        <c:auto val="1"/>
        <c:lblAlgn val="ctr"/>
        <c:lblOffset val="100"/>
        <c:noMultiLvlLbl val="1"/>
      </c:catAx>
      <c:valAx>
        <c:axId val="44981248"/>
        <c:scaling>
          <c:orientation val="minMax"/>
        </c:scaling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200" b="0" i="0" u="none" strike="noStrike">
                <a:solidFill>
                  <a:srgbClr val="818181"/>
                </a:solidFill>
                <a:latin typeface="Helvetica Neue"/>
              </a:defRPr>
            </a:pPr>
            <a:endParaRPr lang="en-US"/>
          </a:p>
        </c:txPr>
        <c:crossAx val="44979712"/>
        <c:crosses val="autoZero"/>
        <c:crossBetween val="between"/>
        <c:majorUnit val="70"/>
        <c:minorUnit val="35"/>
      </c:valAx>
      <c:spPr>
        <a:solidFill>
          <a:srgbClr val="FFFFFF"/>
        </a:solidFill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0.35630100000000003"/>
          <c:y val="5.8480999999999998E-2"/>
          <c:w val="0.62353800000000004"/>
          <c:h val="0.84656599999999993"/>
        </c:manualLayout>
      </c:layout>
      <c:bar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blipFill rotWithShape="1">
              <a:blip xmlns:r="http://schemas.openxmlformats.org/officeDocument/2006/relationships" r:embed="rId1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c:spPr>
          <c:pictureOptions>
            <c:pictureFormat val="stretch"/>
          </c:pictureOptions>
          <c:cat>
            <c:strRef>
              <c:f>Sheet1!$B$1:$I$1</c:f>
              <c:strCache>
                <c:ptCount val="8"/>
                <c:pt idx="0">
                  <c:v>Debris falling off vehicles</c:v>
                </c:pt>
                <c:pt idx="1">
                  <c:v>Lack of knowledge/education</c:v>
                </c:pt>
                <c:pt idx="2">
                  <c:v>Insufficient bins/collections</c:v>
                </c:pt>
                <c:pt idx="3">
                  <c:v>Absence of bins</c:v>
                </c:pt>
                <c:pt idx="4">
                  <c:v>Convenience</c:v>
                </c:pt>
                <c:pt idx="5">
                  <c:v>Unenforcement of fines</c:v>
                </c:pt>
                <c:pt idx="6">
                  <c:v>Litter thrown from vehicles</c:v>
                </c:pt>
                <c:pt idx="7">
                  <c:v>Unwilling to transport litter home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26</c:v>
                </c:pt>
                <c:pt idx="1">
                  <c:v>93</c:v>
                </c:pt>
                <c:pt idx="2">
                  <c:v>101</c:v>
                </c:pt>
                <c:pt idx="3">
                  <c:v>105</c:v>
                </c:pt>
                <c:pt idx="4">
                  <c:v>119</c:v>
                </c:pt>
                <c:pt idx="5">
                  <c:v>167</c:v>
                </c:pt>
                <c:pt idx="6">
                  <c:v>271</c:v>
                </c:pt>
                <c:pt idx="7">
                  <c:v>315</c:v>
                </c:pt>
              </c:numCache>
            </c:numRef>
          </c:val>
        </c:ser>
        <c:gapWidth val="40"/>
        <c:overlap val="-10"/>
        <c:axId val="45030016"/>
        <c:axId val="45035904"/>
      </c:barChart>
      <c:catAx>
        <c:axId val="45030016"/>
        <c:scaling>
          <c:orientation val="maxMin"/>
        </c:scaling>
        <c:axPos val="l"/>
        <c:numFmt formatCode="General" sourceLinked="0"/>
        <c:maj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2000" b="1" i="0" u="none" strike="noStrike">
                <a:solidFill>
                  <a:srgbClr val="818181"/>
                </a:solidFill>
                <a:latin typeface="Helvetica Neue"/>
              </a:defRPr>
            </a:pPr>
            <a:endParaRPr lang="en-US"/>
          </a:p>
        </c:txPr>
        <c:crossAx val="45035904"/>
        <c:crosses val="autoZero"/>
        <c:auto val="1"/>
        <c:lblAlgn val="ctr"/>
        <c:lblOffset val="100"/>
        <c:noMultiLvlLbl val="1"/>
      </c:catAx>
      <c:valAx>
        <c:axId val="45035904"/>
        <c:scaling>
          <c:orientation val="minMax"/>
        </c:scaling>
        <c:axPos val="t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200" b="0" i="0" u="none" strike="noStrike">
                <a:solidFill>
                  <a:srgbClr val="818181"/>
                </a:solidFill>
                <a:latin typeface="Helvetica Neue"/>
              </a:defRPr>
            </a:pPr>
            <a:endParaRPr lang="en-US"/>
          </a:p>
        </c:txPr>
        <c:crossAx val="45030016"/>
        <c:crosses val="autoZero"/>
        <c:crossBetween val="between"/>
        <c:majorUnit val="100"/>
        <c:minorUnit val="50"/>
      </c:valAx>
      <c:spPr>
        <a:solidFill>
          <a:srgbClr val="FFFFFF"/>
        </a:solidFill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0.32377100000000003"/>
          <c:y val="5.8501600000000008E-2"/>
          <c:w val="0.65630400000000011"/>
          <c:h val="0.84651699999999996"/>
        </c:manualLayout>
      </c:layout>
      <c:bar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blipFill rotWithShape="1">
              <a:blip xmlns:r="http://schemas.openxmlformats.org/officeDocument/2006/relationships" r:embed="rId1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c:spPr>
          <c:pictureOptions>
            <c:pictureFormat val="stretch"/>
          </c:pictureOptions>
          <c:cat>
            <c:strRef>
              <c:f>Sheet1!$B$1:$H$1</c:f>
              <c:strCache>
                <c:ptCount val="7"/>
                <c:pt idx="0">
                  <c:v>Unused public spaces</c:v>
                </c:pt>
                <c:pt idx="1">
                  <c:v>Clogged drains/sewers</c:v>
                </c:pt>
                <c:pt idx="2">
                  <c:v>Negative effect on public health</c:v>
                </c:pt>
                <c:pt idx="3">
                  <c:v>Negative effect on mental wellbeing</c:v>
                </c:pt>
                <c:pt idx="4">
                  <c:v>Environmental pollution</c:v>
                </c:pt>
                <c:pt idx="5">
                  <c:v>Negative perception of area</c:v>
                </c:pt>
                <c:pt idx="6">
                  <c:v>Danger to wildlife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64</c:v>
                </c:pt>
                <c:pt idx="1">
                  <c:v>155</c:v>
                </c:pt>
                <c:pt idx="2">
                  <c:v>184</c:v>
                </c:pt>
                <c:pt idx="3">
                  <c:v>185</c:v>
                </c:pt>
                <c:pt idx="4">
                  <c:v>312</c:v>
                </c:pt>
                <c:pt idx="5">
                  <c:v>320</c:v>
                </c:pt>
                <c:pt idx="6">
                  <c:v>332</c:v>
                </c:pt>
              </c:numCache>
            </c:numRef>
          </c:val>
        </c:ser>
        <c:gapWidth val="40"/>
        <c:overlap val="-10"/>
        <c:axId val="43625088"/>
        <c:axId val="43639168"/>
      </c:barChart>
      <c:catAx>
        <c:axId val="43625088"/>
        <c:scaling>
          <c:orientation val="maxMin"/>
        </c:scaling>
        <c:axPos val="l"/>
        <c:numFmt formatCode="General" sourceLinked="0"/>
        <c:maj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1700" b="1" i="0" u="none" strike="noStrike">
                <a:solidFill>
                  <a:srgbClr val="818181"/>
                </a:solidFill>
                <a:latin typeface="Helvetica Neue"/>
              </a:defRPr>
            </a:pPr>
            <a:endParaRPr lang="en-US"/>
          </a:p>
        </c:txPr>
        <c:crossAx val="43639168"/>
        <c:crosses val="autoZero"/>
        <c:auto val="1"/>
        <c:lblAlgn val="ctr"/>
        <c:lblOffset val="100"/>
        <c:noMultiLvlLbl val="1"/>
      </c:catAx>
      <c:valAx>
        <c:axId val="43639168"/>
        <c:scaling>
          <c:orientation val="minMax"/>
        </c:scaling>
        <c:axPos val="t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200" b="0" i="0" u="none" strike="noStrike">
                <a:solidFill>
                  <a:srgbClr val="818181"/>
                </a:solidFill>
                <a:latin typeface="Helvetica Neue"/>
              </a:defRPr>
            </a:pPr>
            <a:endParaRPr lang="en-US"/>
          </a:p>
        </c:txPr>
        <c:crossAx val="43625088"/>
        <c:crosses val="autoZero"/>
        <c:crossBetween val="between"/>
        <c:majorUnit val="100"/>
        <c:minorUnit val="50"/>
      </c:valAx>
      <c:spPr>
        <a:solidFill>
          <a:srgbClr val="FFFFFF"/>
        </a:solidFill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0.267903"/>
          <c:y val="5.000000000000001E-3"/>
          <c:w val="0.46419499999999997"/>
          <c:h val="0.86379800000000018"/>
        </c:manualLayout>
      </c:layout>
      <c:pieChart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4D8178"/>
            </a:solidFill>
            <a:ln w="12700" cap="flat">
              <a:noFill/>
              <a:miter lim="400000"/>
            </a:ln>
            <a:effectLst/>
          </c:spPr>
          <c:dPt>
            <c:idx val="0"/>
          </c:dPt>
          <c:dPt>
            <c:idx val="1"/>
            <c:spPr>
              <a:solidFill>
                <a:srgbClr val="95BC89"/>
              </a:solidFill>
              <a:ln w="12700" cap="flat">
                <a:noFill/>
                <a:miter lim="400000"/>
              </a:ln>
              <a:effectLst/>
            </c:spPr>
          </c:dPt>
          <c:dLbls>
            <c:numFmt formatCode="#,##0%" sourceLinked="0"/>
            <c:txPr>
              <a:bodyPr/>
              <a:lstStyle/>
              <a:p>
                <a:pPr>
                  <a:defRPr sz="300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en-US"/>
              </a:p>
            </c:txPr>
            <c:dLblPos val="ctr"/>
            <c:showPercent val="1"/>
            <c:showLeaderLines val="1"/>
            <c:leaderLines>
              <c:spPr>
                <a:ln w="6350" cap="flat">
                  <a:solidFill>
                    <a:srgbClr val="818181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Sheet1!$B$1:$C$1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192</c:v>
                </c:pt>
                <c:pt idx="1">
                  <c:v>159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"/>
          <c:y val="0.92369800000000013"/>
          <c:w val="1"/>
          <c:h val="7.6301800000000003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200" b="1" i="0" u="none" strike="noStrike">
              <a:solidFill>
                <a:srgbClr val="818181"/>
              </a:solidFill>
              <a:latin typeface="Helvetica Neue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0.267903"/>
          <c:y val="5.000000000000001E-3"/>
          <c:w val="0.46419499999999997"/>
          <c:h val="0.86379800000000018"/>
        </c:manualLayout>
      </c:layout>
      <c:pieChart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4D8178"/>
            </a:solidFill>
            <a:ln w="12700" cap="flat">
              <a:noFill/>
              <a:miter lim="400000"/>
            </a:ln>
            <a:effectLst/>
          </c:spPr>
          <c:dPt>
            <c:idx val="0"/>
          </c:dPt>
          <c:dPt>
            <c:idx val="1"/>
            <c:spPr>
              <a:solidFill>
                <a:srgbClr val="95BC89"/>
              </a:solidFill>
              <a:ln w="12700" cap="flat">
                <a:noFill/>
                <a:miter lim="400000"/>
              </a:ln>
              <a:effectLst/>
            </c:spPr>
          </c:dPt>
          <c:dLbls>
            <c:numFmt formatCode="#,##0%" sourceLinked="0"/>
            <c:txPr>
              <a:bodyPr/>
              <a:lstStyle/>
              <a:p>
                <a:pPr>
                  <a:defRPr sz="300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en-US"/>
              </a:p>
            </c:txPr>
            <c:dLblPos val="ctr"/>
            <c:showPercent val="1"/>
            <c:showLeaderLines val="1"/>
            <c:leaderLines>
              <c:spPr>
                <a:ln w="6350" cap="flat">
                  <a:solidFill>
                    <a:srgbClr val="818181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Sheet1!$B$1:$C$1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211</c:v>
                </c:pt>
                <c:pt idx="1">
                  <c:v>153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"/>
          <c:y val="0.92369800000000013"/>
          <c:w val="1"/>
          <c:h val="7.6301800000000003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200" b="1" i="0" u="none" strike="noStrike">
              <a:solidFill>
                <a:srgbClr val="818181"/>
              </a:solidFill>
              <a:latin typeface="Helvetica Neue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1422400" y="5245100"/>
            <a:ext cx="10541000" cy="26289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22400" y="7861300"/>
            <a:ext cx="10541000" cy="1371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9999" y="9474200"/>
            <a:ext cx="312015" cy="299822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Line"/>
          <p:cNvSpPr/>
          <p:nvPr/>
        </p:nvSpPr>
        <p:spPr>
          <a:xfrm>
            <a:off x="278468" y="8356600"/>
            <a:ext cx="12459504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6" name="Rectangle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7" name="Image"/>
          <p:cNvSpPr>
            <a:spLocks noGrp="1"/>
          </p:cNvSpPr>
          <p:nvPr>
            <p:ph type="pic" sz="quarter" idx="13"/>
          </p:nvPr>
        </p:nvSpPr>
        <p:spPr>
          <a:xfrm>
            <a:off x="8597900" y="4356100"/>
            <a:ext cx="4038600" cy="3911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8" name="Image"/>
          <p:cNvSpPr>
            <a:spLocks noGrp="1"/>
          </p:cNvSpPr>
          <p:nvPr>
            <p:ph type="pic" idx="14"/>
          </p:nvPr>
        </p:nvSpPr>
        <p:spPr>
          <a:xfrm>
            <a:off x="368899" y="368300"/>
            <a:ext cx="8140701" cy="7899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9" name="Image"/>
          <p:cNvSpPr>
            <a:spLocks noGrp="1"/>
          </p:cNvSpPr>
          <p:nvPr>
            <p:ph type="pic" sz="quarter" idx="15"/>
          </p:nvPr>
        </p:nvSpPr>
        <p:spPr>
          <a:xfrm>
            <a:off x="8597900" y="368300"/>
            <a:ext cx="4038600" cy="3911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0" name="Title Text"/>
          <p:cNvSpPr txBox="1">
            <a:spLocks noGrp="1"/>
          </p:cNvSpPr>
          <p:nvPr>
            <p:ph type="title"/>
          </p:nvPr>
        </p:nvSpPr>
        <p:spPr>
          <a:xfrm>
            <a:off x="368300" y="8369300"/>
            <a:ext cx="122682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sz="4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1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68300" y="9017000"/>
            <a:ext cx="122682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1 Up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Line"/>
          <p:cNvSpPr/>
          <p:nvPr/>
        </p:nvSpPr>
        <p:spPr>
          <a:xfrm>
            <a:off x="278468" y="8356600"/>
            <a:ext cx="12459504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0" name="Rectangle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1" name="Image"/>
          <p:cNvSpPr>
            <a:spLocks noGrp="1"/>
          </p:cNvSpPr>
          <p:nvPr>
            <p:ph type="pic" idx="13"/>
          </p:nvPr>
        </p:nvSpPr>
        <p:spPr>
          <a:xfrm>
            <a:off x="368899" y="368300"/>
            <a:ext cx="12268201" cy="7899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2" name="Title Text"/>
          <p:cNvSpPr txBox="1">
            <a:spLocks noGrp="1"/>
          </p:cNvSpPr>
          <p:nvPr>
            <p:ph type="title"/>
          </p:nvPr>
        </p:nvSpPr>
        <p:spPr>
          <a:xfrm>
            <a:off x="368300" y="8369300"/>
            <a:ext cx="122682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sz="4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1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68300" y="9017000"/>
            <a:ext cx="122682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1270000" y="4292600"/>
            <a:ext cx="104648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r>
              <a:t>“Type a quote here.”</a:t>
            </a:r>
          </a:p>
        </p:txBody>
      </p:sp>
      <p:sp>
        <p:nvSpPr>
          <p:cNvPr id="142" name="–Johnny Appleseed"/>
          <p:cNvSpPr txBox="1">
            <a:spLocks noGrp="1"/>
          </p:cNvSpPr>
          <p:nvPr>
            <p:ph type="body" sz="quarter" idx="14"/>
          </p:nvPr>
        </p:nvSpPr>
        <p:spPr>
          <a:xfrm>
            <a:off x="1270000" y="6362700"/>
            <a:ext cx="10464800" cy="52344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2800" i="1"/>
            </a:lvl1pPr>
          </a:lstStyle>
          <a:p>
            <a:r>
              <a:t>–Johnny Appleseed</a:t>
            </a:r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ine"/>
          <p:cNvSpPr/>
          <p:nvPr/>
        </p:nvSpPr>
        <p:spPr>
          <a:xfrm>
            <a:off x="278468" y="89154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" name="Line"/>
          <p:cNvSpPr/>
          <p:nvPr/>
        </p:nvSpPr>
        <p:spPr>
          <a:xfrm>
            <a:off x="5256995" y="8902700"/>
            <a:ext cx="1" cy="592215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" name="Line"/>
          <p:cNvSpPr/>
          <p:nvPr/>
        </p:nvSpPr>
        <p:spPr>
          <a:xfrm>
            <a:off x="278468" y="71882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Rectangle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" name="NAME"/>
          <p:cNvSpPr txBox="1">
            <a:spLocks noGrp="1"/>
          </p:cNvSpPr>
          <p:nvPr>
            <p:ph type="body" sz="quarter" idx="13"/>
          </p:nvPr>
        </p:nvSpPr>
        <p:spPr>
          <a:xfrm>
            <a:off x="6359707" y="8877300"/>
            <a:ext cx="1189179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NAME</a:t>
            </a:r>
          </a:p>
        </p:txBody>
      </p:sp>
      <p:sp>
        <p:nvSpPr>
          <p:cNvPr id="26" name="PROJECT"/>
          <p:cNvSpPr txBox="1">
            <a:spLocks noGrp="1"/>
          </p:cNvSpPr>
          <p:nvPr>
            <p:ph type="body" sz="quarter" idx="14"/>
          </p:nvPr>
        </p:nvSpPr>
        <p:spPr>
          <a:xfrm>
            <a:off x="339854" y="7197750"/>
            <a:ext cx="935432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PROJECT</a:t>
            </a:r>
          </a:p>
        </p:txBody>
      </p:sp>
      <p:sp>
        <p:nvSpPr>
          <p:cNvPr id="27" name="DATE"/>
          <p:cNvSpPr txBox="1">
            <a:spLocks noGrp="1"/>
          </p:cNvSpPr>
          <p:nvPr>
            <p:ph type="body" sz="quarter" idx="15"/>
          </p:nvPr>
        </p:nvSpPr>
        <p:spPr>
          <a:xfrm>
            <a:off x="339905" y="8912250"/>
            <a:ext cx="579730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DATE</a:t>
            </a:r>
          </a:p>
        </p:txBody>
      </p:sp>
      <p:sp>
        <p:nvSpPr>
          <p:cNvPr id="28" name="Client"/>
          <p:cNvSpPr txBox="1">
            <a:spLocks noGrp="1"/>
          </p:cNvSpPr>
          <p:nvPr>
            <p:ph type="body" sz="quarter" idx="16"/>
          </p:nvPr>
        </p:nvSpPr>
        <p:spPr>
          <a:xfrm>
            <a:off x="5318302" y="8912250"/>
            <a:ext cx="752781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Client</a:t>
            </a:r>
          </a:p>
        </p:txBody>
      </p:sp>
      <p:sp>
        <p:nvSpPr>
          <p:cNvPr id="29" name="DATE"/>
          <p:cNvSpPr txBox="1">
            <a:spLocks noGrp="1"/>
          </p:cNvSpPr>
          <p:nvPr>
            <p:ph type="body" sz="quarter" idx="17"/>
          </p:nvPr>
        </p:nvSpPr>
        <p:spPr>
          <a:xfrm>
            <a:off x="1422400" y="8877300"/>
            <a:ext cx="1045160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DATE</a:t>
            </a:r>
          </a:p>
        </p:txBody>
      </p:sp>
      <p:sp>
        <p:nvSpPr>
          <p:cNvPr id="30" name="Image"/>
          <p:cNvSpPr>
            <a:spLocks noGrp="1"/>
          </p:cNvSpPr>
          <p:nvPr>
            <p:ph type="pic" idx="18"/>
          </p:nvPr>
        </p:nvSpPr>
        <p:spPr>
          <a:xfrm>
            <a:off x="368300" y="355600"/>
            <a:ext cx="12268200" cy="673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4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 4 Up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Line"/>
          <p:cNvSpPr/>
          <p:nvPr/>
        </p:nvSpPr>
        <p:spPr>
          <a:xfrm>
            <a:off x="278468" y="89154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1" name="Line"/>
          <p:cNvSpPr/>
          <p:nvPr/>
        </p:nvSpPr>
        <p:spPr>
          <a:xfrm>
            <a:off x="5256995" y="8902700"/>
            <a:ext cx="1" cy="592215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2" name="Line"/>
          <p:cNvSpPr/>
          <p:nvPr/>
        </p:nvSpPr>
        <p:spPr>
          <a:xfrm>
            <a:off x="278468" y="71882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3" name="Rectangle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4" name="NAME"/>
          <p:cNvSpPr txBox="1">
            <a:spLocks noGrp="1"/>
          </p:cNvSpPr>
          <p:nvPr>
            <p:ph type="body" sz="quarter" idx="13"/>
          </p:nvPr>
        </p:nvSpPr>
        <p:spPr>
          <a:xfrm>
            <a:off x="6359707" y="8877300"/>
            <a:ext cx="1189179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NAME</a:t>
            </a:r>
          </a:p>
        </p:txBody>
      </p:sp>
      <p:sp>
        <p:nvSpPr>
          <p:cNvPr id="45" name="PROJECT"/>
          <p:cNvSpPr txBox="1">
            <a:spLocks noGrp="1"/>
          </p:cNvSpPr>
          <p:nvPr>
            <p:ph type="body" sz="quarter" idx="14"/>
          </p:nvPr>
        </p:nvSpPr>
        <p:spPr>
          <a:xfrm>
            <a:off x="339854" y="7197750"/>
            <a:ext cx="935432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PROJECT</a:t>
            </a:r>
          </a:p>
        </p:txBody>
      </p:sp>
      <p:sp>
        <p:nvSpPr>
          <p:cNvPr id="46" name="DATE"/>
          <p:cNvSpPr txBox="1">
            <a:spLocks noGrp="1"/>
          </p:cNvSpPr>
          <p:nvPr>
            <p:ph type="body" sz="quarter" idx="15"/>
          </p:nvPr>
        </p:nvSpPr>
        <p:spPr>
          <a:xfrm>
            <a:off x="339905" y="8912250"/>
            <a:ext cx="579730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DATE</a:t>
            </a:r>
          </a:p>
        </p:txBody>
      </p:sp>
      <p:sp>
        <p:nvSpPr>
          <p:cNvPr id="47" name="Client"/>
          <p:cNvSpPr txBox="1">
            <a:spLocks noGrp="1"/>
          </p:cNvSpPr>
          <p:nvPr>
            <p:ph type="body" sz="quarter" idx="16"/>
          </p:nvPr>
        </p:nvSpPr>
        <p:spPr>
          <a:xfrm>
            <a:off x="5318302" y="8912250"/>
            <a:ext cx="752781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Client</a:t>
            </a:r>
          </a:p>
        </p:txBody>
      </p:sp>
      <p:sp>
        <p:nvSpPr>
          <p:cNvPr id="48" name="DATE"/>
          <p:cNvSpPr txBox="1">
            <a:spLocks noGrp="1"/>
          </p:cNvSpPr>
          <p:nvPr>
            <p:ph type="body" sz="quarter" idx="17"/>
          </p:nvPr>
        </p:nvSpPr>
        <p:spPr>
          <a:xfrm>
            <a:off x="1419408" y="8877300"/>
            <a:ext cx="1045160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DATE</a:t>
            </a:r>
          </a:p>
        </p:txBody>
      </p:sp>
      <p:sp>
        <p:nvSpPr>
          <p:cNvPr id="49" name="Image"/>
          <p:cNvSpPr>
            <a:spLocks noGrp="1"/>
          </p:cNvSpPr>
          <p:nvPr>
            <p:ph type="pic" sz="half" idx="18"/>
          </p:nvPr>
        </p:nvSpPr>
        <p:spPr>
          <a:xfrm>
            <a:off x="368300" y="368300"/>
            <a:ext cx="4851400" cy="673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0" name="Image"/>
          <p:cNvSpPr>
            <a:spLocks noGrp="1"/>
          </p:cNvSpPr>
          <p:nvPr>
            <p:ph type="pic" sz="quarter" idx="19"/>
          </p:nvPr>
        </p:nvSpPr>
        <p:spPr>
          <a:xfrm>
            <a:off x="5295900" y="368300"/>
            <a:ext cx="2413000" cy="3327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1" name="Image"/>
          <p:cNvSpPr>
            <a:spLocks noGrp="1"/>
          </p:cNvSpPr>
          <p:nvPr>
            <p:ph type="pic" sz="quarter" idx="20"/>
          </p:nvPr>
        </p:nvSpPr>
        <p:spPr>
          <a:xfrm>
            <a:off x="5295900" y="3771900"/>
            <a:ext cx="2413000" cy="3327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2" name="Image"/>
          <p:cNvSpPr>
            <a:spLocks noGrp="1"/>
          </p:cNvSpPr>
          <p:nvPr>
            <p:ph type="pic" sz="half" idx="21"/>
          </p:nvPr>
        </p:nvSpPr>
        <p:spPr>
          <a:xfrm>
            <a:off x="7785100" y="368300"/>
            <a:ext cx="4851400" cy="673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4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xfrm>
            <a:off x="1231900" y="3568700"/>
            <a:ext cx="10541000" cy="2628900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9999" y="9474200"/>
            <a:ext cx="312015" cy="299822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Image"/>
          <p:cNvSpPr>
            <a:spLocks noGrp="1"/>
          </p:cNvSpPr>
          <p:nvPr>
            <p:ph type="pic" sz="half" idx="13"/>
          </p:nvPr>
        </p:nvSpPr>
        <p:spPr>
          <a:xfrm>
            <a:off x="6921500" y="1354541"/>
            <a:ext cx="5156200" cy="7035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xfrm>
            <a:off x="1041400" y="1295400"/>
            <a:ext cx="5334000" cy="3924300"/>
          </a:xfrm>
          <a:prstGeom prst="rect">
            <a:avLst/>
          </a:prstGeom>
        </p:spPr>
        <p:txBody>
          <a:bodyPr anchor="b"/>
          <a:lstStyle>
            <a:lvl1pPr>
              <a:defRPr sz="65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41400" y="5207000"/>
            <a:ext cx="5334000" cy="3225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idx="1"/>
          </p:nvPr>
        </p:nvSpPr>
        <p:spPr>
          <a:xfrm>
            <a:off x="1041400" y="2768600"/>
            <a:ext cx="10922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>
            <a:spLocks noGrp="1"/>
          </p:cNvSpPr>
          <p:nvPr>
            <p:ph type="pic" sz="quarter" idx="13"/>
          </p:nvPr>
        </p:nvSpPr>
        <p:spPr>
          <a:xfrm>
            <a:off x="7645400" y="2768600"/>
            <a:ext cx="42926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41400" y="2768600"/>
            <a:ext cx="5334000" cy="57150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2800"/>
              </a:spcBef>
              <a:buBlip>
                <a:blip r:embed="rId2"/>
              </a:buBlip>
              <a:defRPr sz="3000"/>
            </a:lvl1pPr>
            <a:lvl2pPr marL="762000" indent="-381000">
              <a:spcBef>
                <a:spcPts val="2800"/>
              </a:spcBef>
              <a:buBlip>
                <a:blip r:embed="rId2"/>
              </a:buBlip>
              <a:defRPr sz="3000"/>
            </a:lvl2pPr>
            <a:lvl3pPr marL="1143000" indent="-381000">
              <a:spcBef>
                <a:spcPts val="2800"/>
              </a:spcBef>
              <a:buBlip>
                <a:blip r:embed="rId2"/>
              </a:buBlip>
              <a:defRPr sz="3000"/>
            </a:lvl3pPr>
            <a:lvl4pPr marL="1524000" indent="-381000">
              <a:spcBef>
                <a:spcPts val="2800"/>
              </a:spcBef>
              <a:buBlip>
                <a:blip r:embed="rId2"/>
              </a:buBlip>
              <a:defRPr sz="3000"/>
            </a:lvl4pPr>
            <a:lvl5pPr marL="1905000" indent="-3810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041400" y="1473200"/>
            <a:ext cx="10922000" cy="680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7"/>
              </a:buBlip>
            </a:lvl1pPr>
            <a:lvl2pPr>
              <a:buBlip>
                <a:blip r:embed="rId17"/>
              </a:buBlip>
            </a:lvl2pPr>
            <a:lvl3pPr>
              <a:buBlip>
                <a:blip r:embed="rId17"/>
              </a:buBlip>
            </a:lvl3pPr>
            <a:lvl4pPr>
              <a:buBlip>
                <a:blip r:embed="rId17"/>
              </a:buBlip>
            </a:lvl4pPr>
            <a:lvl5pPr>
              <a:buBlip>
                <a:blip r:embed="rId17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1041400" y="254000"/>
            <a:ext cx="10922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2743" y="9476689"/>
            <a:ext cx="312014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400">
                <a:solidFill>
                  <a:srgbClr val="5C88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7"/>
        </a:buBlip>
        <a:tabLst/>
        <a:defRPr sz="3600" b="0" i="0" u="none" strike="noStrike" cap="none" spc="0" baseline="0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152153167_3571035099674353_2124850848192424577_n.jpg" descr="152153167_3571035099674353_2124850848192424577_n.jpg"/>
          <p:cNvPicPr>
            <a:picLocks noGrp="1"/>
          </p:cNvPicPr>
          <p:nvPr>
            <p:ph type="pic" idx="13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08660" y="3500844"/>
            <a:ext cx="4615068" cy="4658143"/>
          </a:xfrm>
          <a:prstGeom prst="rect">
            <a:avLst/>
          </a:prstGeom>
        </p:spPr>
      </p:pic>
      <p:sp>
        <p:nvSpPr>
          <p:cNvPr id="168" name="Black Isle Litter Survey 2021:…"/>
          <p:cNvSpPr txBox="1">
            <a:spLocks noGrp="1"/>
          </p:cNvSpPr>
          <p:nvPr>
            <p:ph type="title"/>
          </p:nvPr>
        </p:nvSpPr>
        <p:spPr>
          <a:xfrm>
            <a:off x="2789283" y="-129579"/>
            <a:ext cx="8053822" cy="3528917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solidFill>
                  <a:srgbClr val="545454"/>
                </a:solidFill>
              </a:defRPr>
            </a:pPr>
            <a:r>
              <a:t>Black Isle Litter Survey 2021:</a:t>
            </a:r>
          </a:p>
          <a:p>
            <a:pPr algn="ctr">
              <a:defRPr>
                <a:solidFill>
                  <a:srgbClr val="545454"/>
                </a:solidFill>
              </a:defRPr>
            </a:pPr>
            <a:r>
              <a:t>The Results</a:t>
            </a:r>
          </a:p>
        </p:txBody>
      </p:sp>
      <p:sp>
        <p:nvSpPr>
          <p:cNvPr id="169" name="Responses: 378"/>
          <p:cNvSpPr txBox="1"/>
          <p:nvPr/>
        </p:nvSpPr>
        <p:spPr>
          <a:xfrm>
            <a:off x="5062210" y="8541323"/>
            <a:ext cx="3507968" cy="560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Responses: 378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8. Do you think the Black Isle would benefit from more recycling facilities?"/>
          <p:cNvSpPr/>
          <p:nvPr/>
        </p:nvSpPr>
        <p:spPr>
          <a:xfrm>
            <a:off x="1331932" y="645722"/>
            <a:ext cx="10340936" cy="1654956"/>
          </a:xfrm>
          <a:prstGeom prst="rect">
            <a:avLst/>
          </a:prstGeom>
          <a:solidFill>
            <a:srgbClr val="FFFFFF"/>
          </a:solidFill>
          <a:ln w="25400">
            <a:solidFill>
              <a:srgbClr val="83827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3000" b="1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8. Do you think the Black Isle would benefit from more recycling facilities? </a:t>
            </a:r>
          </a:p>
        </p:txBody>
      </p:sp>
      <p:graphicFrame>
        <p:nvGraphicFramePr>
          <p:cNvPr id="202" name="2D Pie Chart"/>
          <p:cNvGraphicFramePr/>
          <p:nvPr/>
        </p:nvGraphicFramePr>
        <p:xfrm>
          <a:off x="1399402" y="3165296"/>
          <a:ext cx="9906001" cy="5247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3" name="Answered: 364"/>
          <p:cNvSpPr txBox="1"/>
          <p:nvPr/>
        </p:nvSpPr>
        <p:spPr>
          <a:xfrm>
            <a:off x="9360875" y="8741944"/>
            <a:ext cx="3220744" cy="560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Answered: 364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 p14:dur="1500">
        <p:checker dir="horz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9. Would you be happy to pay a little extra for takeaway food and drinks, to support the use of environmentally friendly packaging?"/>
          <p:cNvSpPr/>
          <p:nvPr/>
        </p:nvSpPr>
        <p:spPr>
          <a:xfrm>
            <a:off x="1331932" y="645722"/>
            <a:ext cx="10340936" cy="1654956"/>
          </a:xfrm>
          <a:prstGeom prst="rect">
            <a:avLst/>
          </a:prstGeom>
          <a:solidFill>
            <a:srgbClr val="FFFFFF"/>
          </a:solidFill>
          <a:ln w="25400">
            <a:solidFill>
              <a:srgbClr val="83827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3000" b="1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9. Would you be happy to pay a little extra for takeaway food and drinks, to support the use of environmentally friendly packaging? </a:t>
            </a:r>
          </a:p>
        </p:txBody>
      </p:sp>
      <p:graphicFrame>
        <p:nvGraphicFramePr>
          <p:cNvPr id="206" name="2D Pie Chart"/>
          <p:cNvGraphicFramePr/>
          <p:nvPr/>
        </p:nvGraphicFramePr>
        <p:xfrm>
          <a:off x="2275603" y="3076396"/>
          <a:ext cx="9906001" cy="5672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7" name="Answered: 371"/>
          <p:cNvSpPr txBox="1"/>
          <p:nvPr/>
        </p:nvSpPr>
        <p:spPr>
          <a:xfrm>
            <a:off x="9386275" y="8741944"/>
            <a:ext cx="3220744" cy="560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Answered: 371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 p14:dur="1500">
        <p:checker dir="horz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F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1. In which community council area do you live?"/>
          <p:cNvSpPr txBox="1">
            <a:spLocks noGrp="1"/>
          </p:cNvSpPr>
          <p:nvPr>
            <p:ph type="title"/>
          </p:nvPr>
        </p:nvSpPr>
        <p:spPr>
          <a:xfrm>
            <a:off x="1331932" y="645722"/>
            <a:ext cx="10340936" cy="1654956"/>
          </a:xfrm>
          <a:prstGeom prst="rect">
            <a:avLst/>
          </a:prstGeom>
          <a:solidFill>
            <a:srgbClr val="FFFFFF"/>
          </a:solidFill>
          <a:ln w="25400">
            <a:solidFill>
              <a:srgbClr val="83827D"/>
            </a:solidFill>
          </a:ln>
        </p:spPr>
        <p:txBody>
          <a:bodyPr/>
          <a:lstStyle>
            <a:lvl1pPr algn="ctr">
              <a:lnSpc>
                <a:spcPct val="100000"/>
              </a:lnSpc>
              <a:defRPr sz="3000" b="1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1. In which community council area do you live? </a:t>
            </a:r>
          </a:p>
        </p:txBody>
      </p:sp>
      <p:graphicFrame>
        <p:nvGraphicFramePr>
          <p:cNvPr id="172" name="2D Bar Chart"/>
          <p:cNvGraphicFramePr/>
          <p:nvPr/>
        </p:nvGraphicFramePr>
        <p:xfrm>
          <a:off x="490495" y="2706864"/>
          <a:ext cx="11518432" cy="5350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3" name="Answered: 375"/>
          <p:cNvSpPr txBox="1"/>
          <p:nvPr/>
        </p:nvSpPr>
        <p:spPr>
          <a:xfrm>
            <a:off x="8557068" y="8451324"/>
            <a:ext cx="3507968" cy="560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Answered: 375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advClick="1" p14:dur="1000">
        <p14:doors dir="vert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F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2. What is your age?"/>
          <p:cNvSpPr/>
          <p:nvPr/>
        </p:nvSpPr>
        <p:spPr>
          <a:xfrm>
            <a:off x="1331932" y="645722"/>
            <a:ext cx="10340936" cy="1654956"/>
          </a:xfrm>
          <a:prstGeom prst="rect">
            <a:avLst/>
          </a:prstGeom>
          <a:solidFill>
            <a:srgbClr val="FFFFFF"/>
          </a:solidFill>
          <a:ln w="25400">
            <a:solidFill>
              <a:srgbClr val="83827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3000" b="1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2. What is your age? </a:t>
            </a:r>
          </a:p>
        </p:txBody>
      </p:sp>
      <p:graphicFrame>
        <p:nvGraphicFramePr>
          <p:cNvPr id="176" name="2D Bar Chart"/>
          <p:cNvGraphicFramePr/>
          <p:nvPr/>
        </p:nvGraphicFramePr>
        <p:xfrm>
          <a:off x="735176" y="2770487"/>
          <a:ext cx="11220022" cy="5223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7" name="Answered: 377"/>
          <p:cNvSpPr txBox="1"/>
          <p:nvPr/>
        </p:nvSpPr>
        <p:spPr>
          <a:xfrm>
            <a:off x="8557068" y="8451324"/>
            <a:ext cx="3507968" cy="560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Answered: 377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 p14:dur="1500">
        <p14:prism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FF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3. How concerned are you with the amount of litter in your local community?"/>
          <p:cNvSpPr/>
          <p:nvPr/>
        </p:nvSpPr>
        <p:spPr>
          <a:xfrm>
            <a:off x="1331932" y="645722"/>
            <a:ext cx="10340936" cy="1654956"/>
          </a:xfrm>
          <a:prstGeom prst="rect">
            <a:avLst/>
          </a:prstGeom>
          <a:solidFill>
            <a:srgbClr val="FFFFFF"/>
          </a:solidFill>
          <a:ln w="25400">
            <a:solidFill>
              <a:srgbClr val="83827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3000" b="1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3. How concerned are you with the amount of litter in your local community? </a:t>
            </a:r>
          </a:p>
        </p:txBody>
      </p:sp>
      <p:graphicFrame>
        <p:nvGraphicFramePr>
          <p:cNvPr id="180" name="Mixed Chart"/>
          <p:cNvGraphicFramePr/>
          <p:nvPr/>
        </p:nvGraphicFramePr>
        <p:xfrm>
          <a:off x="1041399" y="3587485"/>
          <a:ext cx="11575163" cy="4839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1" name="Answered: 378"/>
          <p:cNvSpPr txBox="1"/>
          <p:nvPr/>
        </p:nvSpPr>
        <p:spPr>
          <a:xfrm>
            <a:off x="9360875" y="8741944"/>
            <a:ext cx="3220744" cy="560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Answered: 378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 p14:dur="1500">
        <p14:prism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FF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4. Is there a specific type of litter that appears in your community?"/>
          <p:cNvSpPr/>
          <p:nvPr/>
        </p:nvSpPr>
        <p:spPr>
          <a:xfrm>
            <a:off x="1331932" y="645722"/>
            <a:ext cx="10340936" cy="1654956"/>
          </a:xfrm>
          <a:prstGeom prst="rect">
            <a:avLst/>
          </a:prstGeom>
          <a:solidFill>
            <a:srgbClr val="FFFFFF"/>
          </a:solidFill>
          <a:ln w="25400">
            <a:solidFill>
              <a:srgbClr val="83827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3000" b="1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4. Is there a specific type of litter that appears in your community? </a:t>
            </a:r>
          </a:p>
        </p:txBody>
      </p:sp>
      <p:graphicFrame>
        <p:nvGraphicFramePr>
          <p:cNvPr id="184" name="2D Column Chart"/>
          <p:cNvGraphicFramePr/>
          <p:nvPr/>
        </p:nvGraphicFramePr>
        <p:xfrm>
          <a:off x="1041399" y="2807224"/>
          <a:ext cx="10922002" cy="6075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 p14:dur="1500">
        <p14:prism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FF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4. Is there a specific type of litter that appears in your community?"/>
          <p:cNvSpPr/>
          <p:nvPr/>
        </p:nvSpPr>
        <p:spPr>
          <a:xfrm>
            <a:off x="1331932" y="645722"/>
            <a:ext cx="10340936" cy="1654956"/>
          </a:xfrm>
          <a:prstGeom prst="rect">
            <a:avLst/>
          </a:prstGeom>
          <a:solidFill>
            <a:srgbClr val="FFFFFF"/>
          </a:solidFill>
          <a:ln w="25400">
            <a:solidFill>
              <a:srgbClr val="83827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3000" b="1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4. Is there a specific type of litter that appears in your community? </a:t>
            </a:r>
          </a:p>
        </p:txBody>
      </p:sp>
      <p:graphicFrame>
        <p:nvGraphicFramePr>
          <p:cNvPr id="187" name="2D Column Chart"/>
          <p:cNvGraphicFramePr/>
          <p:nvPr/>
        </p:nvGraphicFramePr>
        <p:xfrm>
          <a:off x="1041399" y="2807224"/>
          <a:ext cx="11071325" cy="6095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FF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5. What factors do you think contribute most to litter in your area?"/>
          <p:cNvSpPr/>
          <p:nvPr/>
        </p:nvSpPr>
        <p:spPr>
          <a:xfrm>
            <a:off x="1331932" y="645722"/>
            <a:ext cx="10340936" cy="1654956"/>
          </a:xfrm>
          <a:prstGeom prst="rect">
            <a:avLst/>
          </a:prstGeom>
          <a:solidFill>
            <a:srgbClr val="FFFFFF"/>
          </a:solidFill>
          <a:ln w="25400">
            <a:solidFill>
              <a:srgbClr val="83827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3000" b="1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5. What factors do you think contribute most to litter in your area? </a:t>
            </a:r>
          </a:p>
        </p:txBody>
      </p:sp>
      <p:sp>
        <p:nvSpPr>
          <p:cNvPr id="190" name="Answered: 378"/>
          <p:cNvSpPr txBox="1"/>
          <p:nvPr/>
        </p:nvSpPr>
        <p:spPr>
          <a:xfrm>
            <a:off x="9360875" y="8741944"/>
            <a:ext cx="3220744" cy="560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Answered: 378</a:t>
            </a:r>
          </a:p>
        </p:txBody>
      </p:sp>
      <p:graphicFrame>
        <p:nvGraphicFramePr>
          <p:cNvPr id="191" name="2D Bar Chart"/>
          <p:cNvGraphicFramePr/>
          <p:nvPr/>
        </p:nvGraphicFramePr>
        <p:xfrm>
          <a:off x="648324" y="2918929"/>
          <a:ext cx="11873010" cy="5729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FF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6. What consequences do you associate with large amounts of litter?"/>
          <p:cNvSpPr/>
          <p:nvPr/>
        </p:nvSpPr>
        <p:spPr>
          <a:xfrm>
            <a:off x="1331932" y="645722"/>
            <a:ext cx="10340936" cy="1654956"/>
          </a:xfrm>
          <a:prstGeom prst="rect">
            <a:avLst/>
          </a:prstGeom>
          <a:solidFill>
            <a:srgbClr val="FFFFFF"/>
          </a:solidFill>
          <a:ln w="25400">
            <a:solidFill>
              <a:srgbClr val="83827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3000" b="1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6. What consequences do you associate with large amounts of litter? </a:t>
            </a:r>
          </a:p>
        </p:txBody>
      </p:sp>
      <p:graphicFrame>
        <p:nvGraphicFramePr>
          <p:cNvPr id="194" name="2D Bar Chart"/>
          <p:cNvGraphicFramePr/>
          <p:nvPr/>
        </p:nvGraphicFramePr>
        <p:xfrm>
          <a:off x="507669" y="2830950"/>
          <a:ext cx="12013829" cy="5727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5" name="Answered: 377"/>
          <p:cNvSpPr txBox="1"/>
          <p:nvPr/>
        </p:nvSpPr>
        <p:spPr>
          <a:xfrm>
            <a:off x="9360875" y="8741944"/>
            <a:ext cx="3220744" cy="560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Answered: 377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 p14:dur="1500">
        <p:wipe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7. Is there an area in your local community that would benefit from volunteer litter picking?"/>
          <p:cNvSpPr/>
          <p:nvPr/>
        </p:nvSpPr>
        <p:spPr>
          <a:xfrm>
            <a:off x="1331932" y="645722"/>
            <a:ext cx="10340936" cy="1654956"/>
          </a:xfrm>
          <a:prstGeom prst="rect">
            <a:avLst/>
          </a:prstGeom>
          <a:solidFill>
            <a:srgbClr val="FFFFFF"/>
          </a:solidFill>
          <a:ln w="25400">
            <a:solidFill>
              <a:srgbClr val="83827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3000" b="1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7. Is there an area in your local community that would benefit from volunteer litter picking? </a:t>
            </a:r>
          </a:p>
        </p:txBody>
      </p:sp>
      <p:graphicFrame>
        <p:nvGraphicFramePr>
          <p:cNvPr id="198" name="2D Pie Chart"/>
          <p:cNvGraphicFramePr/>
          <p:nvPr/>
        </p:nvGraphicFramePr>
        <p:xfrm>
          <a:off x="1369402" y="3105297"/>
          <a:ext cx="9906001" cy="5247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9" name="Answered: 351"/>
          <p:cNvSpPr txBox="1"/>
          <p:nvPr/>
        </p:nvSpPr>
        <p:spPr>
          <a:xfrm>
            <a:off x="9360875" y="8741944"/>
            <a:ext cx="3220744" cy="560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Answered: 351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1" p14:dur="1500">
        <p:wipe dir="r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ueprint">
  <a:themeElements>
    <a:clrScheme name="Blueprint">
      <a:dk1>
        <a:srgbClr val="AB7655"/>
      </a:dk1>
      <a:lt1>
        <a:srgbClr val="558AAB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ueprint">
  <a:themeElements>
    <a:clrScheme name="Bluepri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Microsoft Office PowerPoint</Application>
  <PresentationFormat>Custom</PresentationFormat>
  <Paragraphs>21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Blueprint</vt:lpstr>
      <vt:lpstr>Black Isle Litter Survey 2021: The Results</vt:lpstr>
      <vt:lpstr>1. In which community council area do you live?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Isle Litter Survey 2021: The Results</dc:title>
  <dc:creator>Vivienne</dc:creator>
  <cp:lastModifiedBy>Vivienne</cp:lastModifiedBy>
  <cp:revision>1</cp:revision>
  <dcterms:modified xsi:type="dcterms:W3CDTF">2021-04-27T13:06:53Z</dcterms:modified>
</cp:coreProperties>
</file>